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9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1" r:id="rId16"/>
    <p:sldId id="289" r:id="rId17"/>
    <p:sldId id="292" r:id="rId18"/>
    <p:sldId id="290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方正清刻本悦宋简体" panose="02000000000000000000" pitchFamily="2" charset="-122"/>
      <p:regular r:id="rId24"/>
    </p:embeddedFont>
    <p:embeddedFont>
      <p:font typeface="方正小标宋简体" panose="02000000000000000000" pitchFamily="2" charset="-122"/>
      <p:regular r:id="rId25"/>
    </p:embeddedFont>
    <p:embeddedFont>
      <p:font typeface="仿宋" panose="02010609060101010101" pitchFamily="49" charset="-122"/>
      <p:regular r:id="rId26"/>
    </p:embeddedFont>
    <p:embeddedFont>
      <p:font typeface="华文宋体" panose="02010600040101010101" pitchFamily="2" charset="-122"/>
      <p:regular r:id="rId27"/>
    </p:embeddedFont>
    <p:embeddedFont>
      <p:font typeface="楷体" panose="02010609060101010101" pitchFamily="49" charset="-122"/>
      <p:regular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7D31"/>
    <a:srgbClr val="89F3FE"/>
    <a:srgbClr val="7ECEF4"/>
    <a:srgbClr val="000000"/>
    <a:srgbClr val="F17723"/>
    <a:srgbClr val="FF9900"/>
    <a:srgbClr val="FFC000"/>
    <a:srgbClr val="84CCC9"/>
    <a:srgbClr val="F29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4BD5C-A529-48D4-AE8F-BF3361AE1A2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1CA1E-5CB9-473F-9F69-C52F533E7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99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10.png"/><Relationship Id="rId10" Type="http://schemas.openxmlformats.org/officeDocument/2006/relationships/image" Target="../media/image7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56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10" Type="http://schemas.openxmlformats.org/officeDocument/2006/relationships/image" Target="../media/image7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90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10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958763" y="2613887"/>
            <a:ext cx="597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习题课（期中）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468788" y="4029982"/>
            <a:ext cx="6531018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质点动力学 运动学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刚体力学基础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（上）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r="3039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一质点系由两个质点组成，它们的质量分别为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8kg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2kg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。两质点的位置坐标为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(2,2)m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(7,5)m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，则其质心的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=_____ 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blipFill>
                <a:blip r:embed="rId5"/>
                <a:stretch>
                  <a:fillRect l="-220" r="-2141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3770449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6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一冲床的飞轮，转动惯量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=40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𝑘𝑔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，以角速度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10 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𝑟𝑎𝑑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转动。在冲压成型过程中，所需能量全部由飞轮来提供。已知冲压一次，需做功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1280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𝐽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，则在冲压过程末飞轮的角速度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𝑟𝑎𝑑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770449"/>
                <a:ext cx="11108177" cy="795795"/>
              </a:xfrm>
              <a:prstGeom prst="rect">
                <a:avLst/>
              </a:prstGeom>
              <a:blipFill>
                <a:blip r:embed="rId6"/>
                <a:stretch>
                  <a:fillRect l="-22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82FBEB7-6977-0201-6224-6C1F815BBD5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E87D9-1BFF-7996-C1D7-A63DE6AE6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3" y="2688627"/>
            <a:ext cx="8027991" cy="6806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2E0FAE-8A8A-65C1-9BF4-94F5312CD0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1" y="4566244"/>
            <a:ext cx="11108176" cy="13589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E7E3D6-C124-A47C-BE68-A79B3EF4C8E9}"/>
              </a:ext>
            </a:extLst>
          </p:cNvPr>
          <p:cNvSpPr txBox="1"/>
          <p:nvPr/>
        </p:nvSpPr>
        <p:spPr>
          <a:xfrm>
            <a:off x="10992535" y="1823884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712E35-E52A-DED2-8EA2-CE05B1CE9D86}"/>
              </a:ext>
            </a:extLst>
          </p:cNvPr>
          <p:cNvSpPr txBox="1"/>
          <p:nvPr/>
        </p:nvSpPr>
        <p:spPr>
          <a:xfrm>
            <a:off x="7322874" y="4170087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243B7D-4410-BCF2-D687-24F0257E33FF}"/>
                  </a:ext>
                </a:extLst>
              </p:cNvPr>
              <p:cNvSpPr txBox="1"/>
              <p:nvPr/>
            </p:nvSpPr>
            <p:spPr>
              <a:xfrm>
                <a:off x="8885326" y="2449507"/>
                <a:ext cx="2730310" cy="93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质心坐标公式：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243B7D-4410-BCF2-D687-24F0257E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326" y="2449507"/>
                <a:ext cx="2730310" cy="934808"/>
              </a:xfrm>
              <a:prstGeom prst="rect">
                <a:avLst/>
              </a:prstGeom>
              <a:blipFill>
                <a:blip r:embed="rId9"/>
                <a:stretch>
                  <a:fillRect l="-134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313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D3D1D7-6985-C714-31A3-368905724E2F}"/>
              </a:ext>
            </a:extLst>
          </p:cNvPr>
          <p:cNvSpPr txBox="1"/>
          <p:nvPr/>
        </p:nvSpPr>
        <p:spPr>
          <a:xfrm>
            <a:off x="576364" y="1786337"/>
            <a:ext cx="11108177" cy="79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一桶水以匀角速度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ω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绕竖直的桶轴旋转，取竖直方向为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z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轴，水平方向为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x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轴，坐标原点取在桶底中心处。当水与桶相对静止时，水面最低处距桶底高为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h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，重力加速度为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g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，则水的表面沿半径方向的曲线方程为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_____________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。</a:t>
            </a:r>
            <a:endParaRPr lang="en-US" altLang="zh-CN" sz="1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7E7369-EB0E-A2CD-C8EE-0B94C793FF87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220D64-E3C2-A2C3-B656-2021316E8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57"/>
          <a:stretch/>
        </p:blipFill>
        <p:spPr>
          <a:xfrm>
            <a:off x="576364" y="2629662"/>
            <a:ext cx="9493758" cy="20532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0C38F4-DD41-1FCF-2267-2097F5A9D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22" r="378"/>
          <a:stretch/>
        </p:blipFill>
        <p:spPr>
          <a:xfrm>
            <a:off x="7366694" y="4018750"/>
            <a:ext cx="4248942" cy="2053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BD9DA8-D807-6B13-603A-A4005D25CF5B}"/>
                  </a:ext>
                </a:extLst>
              </p:cNvPr>
              <p:cNvSpPr txBox="1"/>
              <p:nvPr/>
            </p:nvSpPr>
            <p:spPr>
              <a:xfrm>
                <a:off x="9078727" y="2125357"/>
                <a:ext cx="1350068" cy="504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²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BD9DA8-D807-6B13-603A-A4005D25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727" y="2125357"/>
                <a:ext cx="1350068" cy="504305"/>
              </a:xfrm>
              <a:prstGeom prst="rect">
                <a:avLst/>
              </a:prstGeom>
              <a:blipFill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037FE701-E6D0-C775-C069-045739B10FA4}"/>
              </a:ext>
            </a:extLst>
          </p:cNvPr>
          <p:cNvGrpSpPr/>
          <p:nvPr/>
        </p:nvGrpSpPr>
        <p:grpSpPr>
          <a:xfrm>
            <a:off x="8539376" y="4564534"/>
            <a:ext cx="1385451" cy="257526"/>
            <a:chOff x="8539376" y="4564534"/>
            <a:chExt cx="1385451" cy="25752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2E24E09-573E-E581-5091-B61545980C36}"/>
                </a:ext>
              </a:extLst>
            </p:cNvPr>
            <p:cNvSpPr/>
            <p:nvPr/>
          </p:nvSpPr>
          <p:spPr>
            <a:xfrm>
              <a:off x="8539376" y="4564534"/>
              <a:ext cx="192061" cy="192061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855851F-47A7-4D54-2ACE-029936578E73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8731437" y="4660565"/>
              <a:ext cx="1193390" cy="16149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295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3877971"/>
                <a:ext cx="11039271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9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一艘正在沿直线行驶的电艇，在发动机关闭时的速度为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，发动机关闭后的加速度方向与速度方向相反，大小与速度平方成正比，比例系数为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k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为正常量。电艇关闭发动机后行驶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距离时的速度为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。（填写表达式）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877971"/>
                <a:ext cx="11039271" cy="795795"/>
              </a:xfrm>
              <a:prstGeom prst="rect">
                <a:avLst/>
              </a:prstGeom>
              <a:blipFill>
                <a:blip r:embed="rId5"/>
                <a:stretch>
                  <a:fillRect l="-221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03927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8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质量为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的物体沿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轴运动，其运动方程为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sin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⁡(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，式中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、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均为正常量，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为时间变量，则该物体所受的合外力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F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。（填写用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表示的表达式）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039272" cy="795795"/>
              </a:xfrm>
              <a:prstGeom prst="rect">
                <a:avLst/>
              </a:prstGeom>
              <a:blipFill>
                <a:blip r:embed="rId6"/>
                <a:stretch>
                  <a:fillRect l="-221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68F2B25-5FED-25F7-81E3-BC3C4464DE6A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BA716-1202-67EC-ED74-2275F7511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2" y="2629662"/>
            <a:ext cx="8761751" cy="1099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EEA9D5-1C32-B810-F3CA-A5B676AE6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3" y="4746180"/>
            <a:ext cx="10577855" cy="186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C6450E3-E9CE-04E4-F77E-3FA74660F88F}"/>
                  </a:ext>
                </a:extLst>
              </p:cNvPr>
              <p:cNvSpPr txBox="1"/>
              <p:nvPr/>
            </p:nvSpPr>
            <p:spPr>
              <a:xfrm>
                <a:off x="1713626" y="2192547"/>
                <a:ext cx="13500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C6450E3-E9CE-04E4-F77E-3FA74660F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626" y="2192547"/>
                <a:ext cx="135006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C635F6-DB8C-9904-F9B0-1F7E536DF09C}"/>
                  </a:ext>
                </a:extLst>
              </p:cNvPr>
              <p:cNvSpPr txBox="1"/>
              <p:nvPr/>
            </p:nvSpPr>
            <p:spPr>
              <a:xfrm>
                <a:off x="7923258" y="4259242"/>
                <a:ext cx="1350068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𝑘𝑥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C635F6-DB8C-9904-F9B0-1F7E536DF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58" y="4259242"/>
                <a:ext cx="1350068" cy="3429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082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0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如图所示，劲度系数为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k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的轻弹簧水平放置，一端固定，另一端系一质量为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的物体，物体与水平面间的摩擦系数为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𝜇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。开始时，弹簧没有伸长，现以恒力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F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将物体自平衡位置开始向右拉动，则系统的最大势能为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。（填写表达式）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blipFill>
                <a:blip r:embed="rId5"/>
                <a:stretch>
                  <a:fillRect l="-220" r="-1153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0B8ABC2-1F96-0AAC-70DC-777111C1F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0" y="2767187"/>
            <a:ext cx="2881751" cy="11377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EC93CE8-7F77-5A9A-73D1-1265EFEF6C40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7A29D8-DBFF-D00E-6243-D3C0E0FC6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1" y="2703622"/>
            <a:ext cx="9301388" cy="3054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DF8BC9-A4CA-5EA6-FCCE-57C454D15727}"/>
                  </a:ext>
                </a:extLst>
              </p:cNvPr>
              <p:cNvSpPr txBox="1"/>
              <p:nvPr/>
            </p:nvSpPr>
            <p:spPr>
              <a:xfrm>
                <a:off x="9053790" y="2120701"/>
                <a:ext cx="1350068" cy="469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𝑚𝑔</m:t>
                        </m:r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)²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DF8BC9-A4CA-5EA6-FCCE-57C454D15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790" y="2120701"/>
                <a:ext cx="1350068" cy="4697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856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62729" cy="100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两个均质圆盘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，密度分别为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𝐴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/3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。若两圆盘的质量和厚度相同，求两圆盘过盘心垂直轴的转动惯量之比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。若给它们施加以相同的合外力矩，则它们获得的角加速度之比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。（结果取整数比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62729" cy="1000402"/>
              </a:xfrm>
              <a:prstGeom prst="rect">
                <a:avLst/>
              </a:prstGeom>
              <a:blipFill>
                <a:blip r:embed="rId5"/>
                <a:stretch>
                  <a:fillRect l="-218" b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30EE6-4CDD-BC17-8C43-25A366A35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4" y="2925709"/>
            <a:ext cx="10656916" cy="15198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1B85D1-9C70-C007-F96E-C613417E4E6A}"/>
              </a:ext>
            </a:extLst>
          </p:cNvPr>
          <p:cNvSpPr txBox="1"/>
          <p:nvPr/>
        </p:nvSpPr>
        <p:spPr>
          <a:xfrm>
            <a:off x="2035912" y="2286538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3:1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153E8E-600F-F766-FB84-4C9BE4137E25}"/>
              </a:ext>
            </a:extLst>
          </p:cNvPr>
          <p:cNvSpPr txBox="1"/>
          <p:nvPr/>
        </p:nvSpPr>
        <p:spPr>
          <a:xfrm>
            <a:off x="8634083" y="2286538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1:3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651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1806516"/>
                <a:ext cx="11108177" cy="1165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一长度为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，质量为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50kg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的均质细棒放在粗糙水平面上，绕通过一端的垂直轴做定轴转动，已知棒与水平面的滑动摩擦系数为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0.3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，则摩擦力对转动轴的力矩大小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𝑀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𝑁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·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。若开始时细棒角速度为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 rad/s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，经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______s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细棒停止转动。（结果取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位有效数字）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806516"/>
                <a:ext cx="11108177" cy="1165127"/>
              </a:xfrm>
              <a:prstGeom prst="rect">
                <a:avLst/>
              </a:prstGeom>
              <a:blipFill>
                <a:blip r:embed="rId5"/>
                <a:stretch>
                  <a:fillRect l="-220" r="-2141" b="-6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16649-4469-16BE-D555-032FDAC736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07460" y="3039351"/>
            <a:ext cx="10182707" cy="17185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2EA367-B850-4A59-062C-1DF67F8A27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4" r="133"/>
          <a:stretch/>
        </p:blipFill>
        <p:spPr>
          <a:xfrm>
            <a:off x="9346263" y="3642095"/>
            <a:ext cx="2338277" cy="17185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F24866-0B2F-0F91-67E5-1E3B0E2DE67C}"/>
              </a:ext>
            </a:extLst>
          </p:cNvPr>
          <p:cNvSpPr txBox="1"/>
          <p:nvPr/>
        </p:nvSpPr>
        <p:spPr>
          <a:xfrm>
            <a:off x="5299785" y="2219802"/>
            <a:ext cx="598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73.5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ACA760-25EF-40E1-4CF7-373ABC733E24}"/>
              </a:ext>
            </a:extLst>
          </p:cNvPr>
          <p:cNvSpPr txBox="1"/>
          <p:nvPr/>
        </p:nvSpPr>
        <p:spPr>
          <a:xfrm>
            <a:off x="9601372" y="2230148"/>
            <a:ext cx="850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0.680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54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5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2005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年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7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月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4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日北京时间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13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52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分，人类首次对坦普尔一号彗星进行了深度撞击（完全非弹性碰撞），形成了壮观的宇宙焰火。彗星的质量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𝑘𝑔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，运行速度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=29.9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，撞击器的质量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=364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𝑘𝑔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，撞击速度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=20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。由于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′≫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，故撞击后对彗星的运行轨道无影响。设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</m:acc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⊥</m:t>
                    </m:r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′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，则碰撞后撞击器的速度为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。撞击器给彗星的冲量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的大小为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 （结果取三位有效数字）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532022"/>
              </a:xfrm>
              <a:prstGeom prst="rect">
                <a:avLst/>
              </a:prstGeom>
              <a:blipFill>
                <a:blip r:embed="rId5"/>
                <a:stretch>
                  <a:fillRect l="-220" b="-4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C08EFDD-5A31-A97C-7C7E-A64A6A556CA0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6989F1-CAB7-200F-0626-C474071DC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4" y="3392523"/>
            <a:ext cx="11486051" cy="23294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793CA0C-C708-3898-06D0-273A6690F6F7}"/>
              </a:ext>
            </a:extLst>
          </p:cNvPr>
          <p:cNvSpPr txBox="1"/>
          <p:nvPr/>
        </p:nvSpPr>
        <p:spPr>
          <a:xfrm>
            <a:off x="8773990" y="2552348"/>
            <a:ext cx="714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29.9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73548F-0256-87B1-9220-348324C32B3B}"/>
              </a:ext>
            </a:extLst>
          </p:cNvPr>
          <p:cNvSpPr txBox="1"/>
          <p:nvPr/>
        </p:nvSpPr>
        <p:spPr>
          <a:xfrm>
            <a:off x="2345835" y="2913387"/>
            <a:ext cx="714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7.28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660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1786337"/>
                <a:ext cx="11108177" cy="153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如图所示，一个劲度系数为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k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的轻弹簧与一轻柔绳相连结，该绳跨过一半径为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，转动惯量为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的定滑轮，绳的另一端悬挂一质量为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的物体。开始时，弹簧无伸长，物体由静止释放。滑轮与轴之间的摩擦可以忽略不计。若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=80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𝑁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=0.3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，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 0.36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𝑘𝑔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·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</m:t>
                        </m:r>
                      </m:e>
                      <m:sup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，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 5.0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𝑘𝑔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。绕在定滑轮上的轻绳内部的张力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（填写“是”“不是”或“无法判断是否”）处处相等。当物体下落高度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h= 0.1m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时，求物体的速度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786337"/>
                <a:ext cx="11108177" cy="1534459"/>
              </a:xfrm>
              <a:prstGeom prst="rect">
                <a:avLst/>
              </a:prstGeom>
              <a:blipFill>
                <a:blip r:embed="rId5"/>
                <a:stretch>
                  <a:fillRect l="-220" r="-2086" b="-4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08EFDD-5A31-A97C-7C7E-A64A6A556CA0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C86082-144D-AA17-F0C6-D4AF43C72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97" y="3537205"/>
            <a:ext cx="2847204" cy="16982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4E6928-28D4-50D7-A28F-ADDCD0CFE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7" y="3429000"/>
            <a:ext cx="9206690" cy="331584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AF1398E-A61D-BCEA-7674-A1C59AAE085B}"/>
              </a:ext>
            </a:extLst>
          </p:cNvPr>
          <p:cNvGrpSpPr/>
          <p:nvPr/>
        </p:nvGrpSpPr>
        <p:grpSpPr>
          <a:xfrm>
            <a:off x="10775093" y="3561346"/>
            <a:ext cx="1110270" cy="1085765"/>
            <a:chOff x="10775093" y="3561346"/>
            <a:chExt cx="1110270" cy="108576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E9DF077-4E3C-A31C-CC5F-13F0DE98978D}"/>
                </a:ext>
              </a:extLst>
            </p:cNvPr>
            <p:cNvCxnSpPr/>
            <p:nvPr/>
          </p:nvCxnSpPr>
          <p:spPr>
            <a:xfrm>
              <a:off x="11406976" y="4243080"/>
              <a:ext cx="0" cy="31576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26A5B62A-0227-A255-7564-AE93695564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46260" y="3862629"/>
              <a:ext cx="0" cy="31576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8D86C1C4-9F12-95AD-73A3-F1F5F470729F}"/>
                    </a:ext>
                  </a:extLst>
                </p:cNvPr>
                <p:cNvSpPr txBox="1"/>
                <p:nvPr/>
              </p:nvSpPr>
              <p:spPr>
                <a:xfrm>
                  <a:off x="11456314" y="4277779"/>
                  <a:ext cx="4290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8D86C1C4-9F12-95AD-73A3-F1F5F4707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6314" y="4277779"/>
                  <a:ext cx="42904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992FDF2-5C4D-0114-8451-B8B2D34D2ECC}"/>
                    </a:ext>
                  </a:extLst>
                </p:cNvPr>
                <p:cNvSpPr txBox="1"/>
                <p:nvPr/>
              </p:nvSpPr>
              <p:spPr>
                <a:xfrm>
                  <a:off x="10775093" y="3561346"/>
                  <a:ext cx="4290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992FDF2-5C4D-0114-8451-B8B2D34D2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5093" y="3561346"/>
                  <a:ext cx="42904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FE5D933-B35B-65A2-89F3-3AFE15EDA60B}"/>
              </a:ext>
            </a:extLst>
          </p:cNvPr>
          <p:cNvSpPr txBox="1"/>
          <p:nvPr/>
        </p:nvSpPr>
        <p:spPr>
          <a:xfrm>
            <a:off x="7852095" y="2553566"/>
            <a:ext cx="714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不是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B15A45-24DD-FCAA-2E17-B8AE4EE75873}"/>
              </a:ext>
            </a:extLst>
          </p:cNvPr>
          <p:cNvSpPr txBox="1"/>
          <p:nvPr/>
        </p:nvSpPr>
        <p:spPr>
          <a:xfrm>
            <a:off x="7230003" y="2920533"/>
            <a:ext cx="714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21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282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质量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=0.5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𝑘𝑔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的小球，在水中所受浮力为恒力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𝐹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，当它从静止开始在水中沉降时，水的粘滞阻力为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𝑓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=−0.1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(SI)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，取竖直向下为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轴正向，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，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，求小球的最大速度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（结果取整数）。当小球的速度为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时小球下沉的时长为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（结果取三位有效数字）。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282274"/>
              </a:xfrm>
              <a:prstGeom prst="rect">
                <a:avLst/>
              </a:prstGeom>
              <a:blipFill>
                <a:blip r:embed="rId5"/>
                <a:stretch>
                  <a:fillRect l="-220" r="-2031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63D6748-C444-3064-9EB6-C961F1AB06A9}"/>
              </a:ext>
            </a:extLst>
          </p:cNvPr>
          <p:cNvSpPr txBox="1"/>
          <p:nvPr/>
        </p:nvSpPr>
        <p:spPr>
          <a:xfrm>
            <a:off x="5503283" y="1369475"/>
            <a:ext cx="118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30ED50-79A9-1C70-084F-5CD2A0A75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9" y="2735505"/>
            <a:ext cx="8572720" cy="47043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876784F-D5E7-7F20-36FA-7B01ADF24FB8}"/>
              </a:ext>
            </a:extLst>
          </p:cNvPr>
          <p:cNvSpPr txBox="1"/>
          <p:nvPr/>
        </p:nvSpPr>
        <p:spPr>
          <a:xfrm>
            <a:off x="7634738" y="2181424"/>
            <a:ext cx="714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29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CB1BC9-3540-0832-9AAB-F501F25A6149}"/>
              </a:ext>
            </a:extLst>
          </p:cNvPr>
          <p:cNvSpPr txBox="1"/>
          <p:nvPr/>
        </p:nvSpPr>
        <p:spPr>
          <a:xfrm>
            <a:off x="3272600" y="2618771"/>
            <a:ext cx="714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3.47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56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一小球沿斜面向上做直线运动，沿斜面取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轴，其运动方程为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=5+4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(SI)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，则小球运动到最高点时刻为：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=4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B.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=6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C.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=8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D.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</m:t>
                    </m:r>
                  </m:oMath>
                </a14:m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blipFill>
                <a:blip r:embed="rId5"/>
                <a:stretch>
                  <a:fillRect l="-220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3693481"/>
                <a:ext cx="11108177" cy="941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质点做直线运动，已知加速度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𝑏𝑡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𝑏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为常数），当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时刻质点位置为：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𝑏𝑡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³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𝑏𝑡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³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𝑏𝑡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³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D.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𝑏𝑡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³</m:t>
                    </m:r>
                  </m:oMath>
                </a14:m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693481"/>
                <a:ext cx="11108177" cy="941861"/>
              </a:xfrm>
              <a:prstGeom prst="rect">
                <a:avLst/>
              </a:prstGeom>
              <a:blipFill>
                <a:blip r:embed="rId6"/>
                <a:stretch>
                  <a:fillRect l="-220" b="-3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92C9E4-9A72-1758-ADF2-A5C6A148B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3" y="2777297"/>
            <a:ext cx="10461751" cy="422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569A6A-326D-EFBB-425C-F65068DD7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9" y="4753976"/>
            <a:ext cx="11628911" cy="1060487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DC6DD412-08BB-47BD-E699-6819AEFAFE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6330" y="2313712"/>
            <a:ext cx="356197" cy="356197"/>
          </a:xfrm>
          <a:prstGeom prst="rect">
            <a:avLst/>
          </a:prstGeom>
        </p:spPr>
      </p:pic>
      <p:pic>
        <p:nvPicPr>
          <p:cNvPr id="15" name="图形 14" descr="复选标记">
            <a:extLst>
              <a:ext uri="{FF2B5EF4-FFF2-40B4-BE49-F238E27FC236}">
                <a16:creationId xmlns:a16="http://schemas.microsoft.com/office/drawing/2014/main" id="{75B889D4-8406-9B87-573E-16222070D7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2354" y="4338462"/>
            <a:ext cx="356197" cy="35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两船都以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2m/s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的速率匀速行驶，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沿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轴正向运动，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沿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y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轴正向运动，则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相对于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的速度为（单位：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m/s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𝒊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+2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𝒋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B.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𝒊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+2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𝒋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𝒊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𝒋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D.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𝒊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𝒋</m:t>
                    </m:r>
                  </m:oMath>
                </a14:m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blipFill>
                <a:blip r:embed="rId5"/>
                <a:stretch>
                  <a:fillRect l="-220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FB76D1-A1C1-A740-0F23-B5CD9519236F}"/>
              </a:ext>
            </a:extLst>
          </p:cNvPr>
          <p:cNvSpPr txBox="1"/>
          <p:nvPr/>
        </p:nvSpPr>
        <p:spPr>
          <a:xfrm>
            <a:off x="576363" y="3693481"/>
            <a:ext cx="11108177" cy="7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如图所示，质点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m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在竖直平面内作匀速率圆周运动，从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点运动到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点的过程中，关于质点受作用情况表述正确的是：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A.</a:t>
            </a:r>
            <a:r>
              <a:rPr lang="zh-CN" altLang="en-US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合外力的功为零</a:t>
            </a: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		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B.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动量守恒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	C.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机械能守恒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	D.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对过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O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点且垂直于轨道平面转轴的重力矩为零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175002-1F96-6915-BBA0-931473E9C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80" y="4487929"/>
            <a:ext cx="1962646" cy="18795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2A29D3-F92D-1285-83D8-ED6E370FB7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/>
          <a:stretch/>
        </p:blipFill>
        <p:spPr>
          <a:xfrm>
            <a:off x="576363" y="2635577"/>
            <a:ext cx="8879717" cy="11936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F66A61-890C-E861-A7E7-962940DCC0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3"/>
          <a:stretch/>
        </p:blipFill>
        <p:spPr>
          <a:xfrm>
            <a:off x="9310255" y="2446380"/>
            <a:ext cx="1840407" cy="1193656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8875323-CD7A-9D96-359A-0233EBFE00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5596" y="2273465"/>
            <a:ext cx="356197" cy="35619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C0E7E22B-727A-B297-1359-078673638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274" y="4195423"/>
            <a:ext cx="356197" cy="3561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788B40-4A2D-A78A-AC29-FD499E4F59BA}"/>
              </a:ext>
            </a:extLst>
          </p:cNvPr>
          <p:cNvSpPr txBox="1"/>
          <p:nvPr/>
        </p:nvSpPr>
        <p:spPr>
          <a:xfrm>
            <a:off x="576363" y="4694077"/>
            <a:ext cx="8622228" cy="151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A.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质点动能不变，由动能定理，合外力的功为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B.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速度方向改变，显然动量不守恒。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C.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重力势能减小，显然机械能不守恒。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D.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只有在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点时，这个重力矩才为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；在运动过程中均不为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380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宇宙飞船返回地球时，将发动机关闭，忽略高空的空气阻力，可以认为它仅在地球引力场中运动。若用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表示飞船质量，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表示地球质量，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G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为引力常量，则飞船从距地球中心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处下降到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处的过程中，它的动能增量是：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𝐺𝑚𝑀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	B.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𝐺𝑚𝑀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	C.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𝐺𝑚𝑀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D.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𝐺𝑚𝑀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den>
                    </m:f>
                  </m:oMath>
                </a14:m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380250"/>
              </a:xfrm>
              <a:prstGeom prst="rect">
                <a:avLst/>
              </a:prstGeom>
              <a:blipFill>
                <a:blip r:embed="rId5"/>
                <a:stretch>
                  <a:fillRect l="-220" r="-1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4337825"/>
                <a:ext cx="11108177" cy="1150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6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已知地球的质量为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，太阳的质量为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，地球与日心的距离为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，万有引力常量为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𝐺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，则地球绕太阳做圆周运动的轨道角动量为：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𝐺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</m:rad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B.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C.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𝐺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D.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𝐸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337825"/>
                <a:ext cx="11108177" cy="1150700"/>
              </a:xfrm>
              <a:prstGeom prst="rect">
                <a:avLst/>
              </a:prstGeom>
              <a:blipFill>
                <a:blip r:embed="rId6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9EBCB4D-6C98-5277-28FE-DA564A2CC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3" y="3214117"/>
            <a:ext cx="10031101" cy="9396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F4B192-2A7E-4DC3-26E8-128075BF9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2" y="5488525"/>
            <a:ext cx="10592381" cy="854500"/>
          </a:xfrm>
          <a:prstGeom prst="rect">
            <a:avLst/>
          </a:prstGeom>
        </p:spPr>
      </p:pic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271F5C1C-CD7A-F0B3-73D7-9F12E82C2A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54958" y="2789918"/>
            <a:ext cx="356197" cy="35619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43DF5566-5869-284F-FB69-97B6B90FFC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1005" y="5093837"/>
            <a:ext cx="356197" cy="35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718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462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7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如图，在水平光滑的圆盘上，有一质量为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的质点，拴在一根穿过圆盘中心光滑小孔的轻绳上。开始时质点离中心的距离为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，并以角速度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转动。现以匀速向下拉绳，将质点拉至离中心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处时，拉力所做的功为：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7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B.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5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	C.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	D.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</m:oMath>
                </a14:m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462644"/>
              </a:xfrm>
              <a:prstGeom prst="rect">
                <a:avLst/>
              </a:prstGeom>
              <a:blipFill>
                <a:blip r:embed="rId5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5BF1C-26A7-5E54-FE9B-F01762E28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735" y="3531443"/>
            <a:ext cx="2252869" cy="15755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10ED3D-EAF0-A716-6DB8-7418919A0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4" y="3296511"/>
            <a:ext cx="10328594" cy="1762905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38410BD-2D91-44E2-3689-7C640D0B30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5430" y="2885960"/>
            <a:ext cx="356197" cy="35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888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FB76D1-A1C1-A740-0F23-B5CD9519236F}"/>
              </a:ext>
            </a:extLst>
          </p:cNvPr>
          <p:cNvSpPr txBox="1"/>
          <p:nvPr/>
        </p:nvSpPr>
        <p:spPr>
          <a:xfrm>
            <a:off x="576364" y="4044186"/>
            <a:ext cx="4787688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关于刚体的转动惯量，下列叙述正确的是：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A.</a:t>
            </a:r>
            <a:r>
              <a:rPr lang="zh-CN" altLang="en-US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随角速度的增大而增大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B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与质量分布情形有关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C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随角加速度的增大而增大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D.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与转轴位置无关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96A474-96AF-6D49-E50E-91E6F43C5399}"/>
              </a:ext>
            </a:extLst>
          </p:cNvPr>
          <p:cNvSpPr txBox="1"/>
          <p:nvPr/>
        </p:nvSpPr>
        <p:spPr>
          <a:xfrm>
            <a:off x="576364" y="1786337"/>
            <a:ext cx="6725958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关于保守力场，下列表述错误的是：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A.</a:t>
            </a:r>
            <a:r>
              <a:rPr lang="zh-CN" altLang="en-US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保守力从一点到另一点所做的功与路径无关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B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在保守力场中其做功的路径如果回到原来的出发点则所做总功为零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C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在保守力场中某一点出发至空间各点所做的功可定出一势能函数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D.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物体在保守力场中运动其动能是守恒的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4A552FA5-4B9F-6D38-CD80-A3E2F23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46" y="3381461"/>
            <a:ext cx="356197" cy="356197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B0BC60DE-0806-D525-6E6E-AB9AC5FAD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46" y="4929055"/>
            <a:ext cx="356197" cy="3561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1F073F9-08C7-F1CB-788C-198538A5FD77}"/>
              </a:ext>
            </a:extLst>
          </p:cNvPr>
          <p:cNvSpPr txBox="1"/>
          <p:nvPr/>
        </p:nvSpPr>
        <p:spPr>
          <a:xfrm>
            <a:off x="7679263" y="2595038"/>
            <a:ext cx="4512737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解：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A.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B.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C.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显然正确。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D.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仅在保守力作用下，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动能和对应势能的和是守恒的。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DB34E5-ABDD-E1E0-0D82-29B0E513D4DD}"/>
              </a:ext>
            </a:extLst>
          </p:cNvPr>
          <p:cNvSpPr txBox="1"/>
          <p:nvPr/>
        </p:nvSpPr>
        <p:spPr>
          <a:xfrm>
            <a:off x="7049068" y="5174688"/>
            <a:ext cx="4349185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解：转动惯量仅与刚体本身、转轴位置有关，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与角速度、角加速度无关。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01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355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0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如图所示，有一半径为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R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的水平圆转台，可绕通过其中心的竖直固定光滑轴转动，转动惯量为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J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。开始时转台以匀角速度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转动，此时有一质量为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的人站在转台中心，随后人沿半径向外跑去，当人达到转台边缘时，转台的角速度为：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𝐽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𝐽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den>
                    </m:f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B.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𝐽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𝐽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)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𝐽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²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	D.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355436"/>
              </a:xfrm>
              <a:prstGeom prst="rect">
                <a:avLst/>
              </a:prstGeom>
              <a:blipFill>
                <a:blip r:embed="rId5"/>
                <a:stretch>
                  <a:fillRect l="-220" b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B6CF0-FF61-ABCA-622C-5B8EB9273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90" y="3878380"/>
            <a:ext cx="2101646" cy="20486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B7C41F-4FC2-B247-92B8-38696A201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65" y="3200662"/>
            <a:ext cx="11432285" cy="1355435"/>
          </a:xfrm>
          <a:prstGeom prst="rect">
            <a:avLst/>
          </a:prstGeom>
        </p:spPr>
      </p:pic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55E8156-84E3-ACAF-C930-DC9D9F454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922" y="2785576"/>
            <a:ext cx="356197" cy="35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083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62729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一质点从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=−5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𝒋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(SI)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位置开始运动，其速度为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𝑡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𝒊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+5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𝒋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(SI)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，当质点的位置坐标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=27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时，其位置坐标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y=____ 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62729" cy="795795"/>
              </a:xfrm>
              <a:prstGeom prst="rect">
                <a:avLst/>
              </a:prstGeom>
              <a:blipFill>
                <a:blip r:embed="rId5"/>
                <a:stretch>
                  <a:fillRect l="-218" r="-2130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4332274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质量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m=2kg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的物体沿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轴运动，受力为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𝐹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=4+6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(SI)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，求物体从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=4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的运动过程中，该力所做功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A=____ J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332274"/>
                <a:ext cx="11108177" cy="795795"/>
              </a:xfrm>
              <a:prstGeom prst="rect">
                <a:avLst/>
              </a:prstGeom>
              <a:blipFill>
                <a:blip r:embed="rId6"/>
                <a:stretch>
                  <a:fillRect l="-220" r="-208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8E55C54-15E4-6BC1-9A29-07BE9FA87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3" y="2551413"/>
            <a:ext cx="8926643" cy="1579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90BC98-EEBB-3C45-BDB6-05E78DFAB5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0" y="5143059"/>
            <a:ext cx="8560894" cy="836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0F4C21-0318-18CD-530B-95E0FA09E8D9}"/>
              </a:ext>
            </a:extLst>
          </p:cNvPr>
          <p:cNvSpPr txBox="1"/>
          <p:nvPr/>
        </p:nvSpPr>
        <p:spPr>
          <a:xfrm>
            <a:off x="11038585" y="1839102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34B42E-F109-0DC7-0DA0-3BAA46AFCDED}"/>
              </a:ext>
            </a:extLst>
          </p:cNvPr>
          <p:cNvSpPr txBox="1"/>
          <p:nvPr/>
        </p:nvSpPr>
        <p:spPr>
          <a:xfrm>
            <a:off x="11045163" y="4385039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57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648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期中试题讲解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质量为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1kg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的质点作圆周运动，半径为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R=1m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，已知运动方程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=3+3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(SI)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，求合外力从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t=1s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到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t=2 s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所做功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A=_____ J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blipFill>
                <a:blip r:embed="rId5"/>
                <a:stretch>
                  <a:fillRect l="-220" r="-2141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3989480"/>
                <a:ext cx="11108177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两个质点相互作用的势能函数为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𝑈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)=4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³−6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(SI)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x=1m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时两质点间的作用力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F=_____ N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989480"/>
                <a:ext cx="11108177" cy="426463"/>
              </a:xfrm>
              <a:prstGeom prst="rect">
                <a:avLst/>
              </a:prstGeom>
              <a:blipFill>
                <a:blip r:embed="rId6"/>
                <a:stretch>
                  <a:fillRect l="-220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BEEF12F-E312-451B-A5E2-66D61514B63E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I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C610AE-7403-75DA-F287-D20141393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3" y="2514678"/>
            <a:ext cx="9497027" cy="12029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38BC22-339D-7392-C44E-38ED03F85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9" y="4445923"/>
            <a:ext cx="9500692" cy="115134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B479F91-8B83-170A-E311-A80E3547C5EF}"/>
              </a:ext>
            </a:extLst>
          </p:cNvPr>
          <p:cNvSpPr txBox="1"/>
          <p:nvPr/>
        </p:nvSpPr>
        <p:spPr>
          <a:xfrm>
            <a:off x="11005691" y="1832524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54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9D6043-594B-FC93-B06C-15458A2625B2}"/>
              </a:ext>
            </a:extLst>
          </p:cNvPr>
          <p:cNvSpPr txBox="1"/>
          <p:nvPr/>
        </p:nvSpPr>
        <p:spPr>
          <a:xfrm>
            <a:off x="8947743" y="4015792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181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93.4|3.3|36.6|3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129.1|7.2|85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|36.4|15.1|26.2|6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|11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2|85.1|2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82.2|64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51.9|52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9|1.1|151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|205.8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7.8|1.8|16.2|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86.5|54.2|2.4|11.7|12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51.3|1.1|49.5|4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19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69.5|1.3|4.5|1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157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61.9|5.5|12.6|5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|25.1|2.3|17.7|4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8340</TotalTime>
  <Words>2326</Words>
  <Application>Microsoft Office PowerPoint</Application>
  <PresentationFormat>宽屏</PresentationFormat>
  <Paragraphs>110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方正小标宋简体</vt:lpstr>
      <vt:lpstr>Arial</vt:lpstr>
      <vt:lpstr>Cambria Math</vt:lpstr>
      <vt:lpstr>等线 Light</vt:lpstr>
      <vt:lpstr>仿宋</vt:lpstr>
      <vt:lpstr>方正清刻本悦宋简体</vt:lpstr>
      <vt:lpstr>华文宋体</vt:lpstr>
      <vt:lpstr>等线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67</cp:revision>
  <dcterms:created xsi:type="dcterms:W3CDTF">2022-05-05T07:14:53Z</dcterms:created>
  <dcterms:modified xsi:type="dcterms:W3CDTF">2023-02-19T16:41:21Z</dcterms:modified>
</cp:coreProperties>
</file>